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3.xlsx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>
              <a:defRPr b="0" i="0" strike="noStrike" sz="2600" u="none">
                <a:solidFill>
                  <a:srgbClr val="000000"/>
                </a:solidFill>
                <a:effectLst/>
                <a:latin typeface="Helvetica Light"/>
              </a:defRPr>
            </a:pPr>
            <a:r>
              <a:rPr b="0" i="0" strike="noStrike" sz="2600" u="none">
                <a:solidFill>
                  <a:srgbClr val="000000"/>
                </a:solidFill>
                <a:effectLst/>
                <a:latin typeface="Helvetica Light"/>
              </a:rPr>
              <a:t>Anticafes</a:t>
            </a:r>
          </a:p>
        </c:rich>
      </c:tx>
      <c:layout>
        <c:manualLayout>
          <c:xMode val="edge"/>
          <c:yMode val="edge"/>
          <c:x val="0.353125"/>
          <c:y val="0.005"/>
          <c:w val="0.293751"/>
          <c:h val="0.129717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005"/>
          <c:y val="0.129717"/>
          <c:w val="1"/>
          <c:h val="0.87028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num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blipFill rotWithShape="1">
                <a:blip r:embed="rId3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</c:dLbls>
          <c:cat>
            <c:strRef>
              <c:f>Sheet1!$B$1:$C$1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0.400000</c:v>
                </c:pt>
                <c:pt idx="1">
                  <c:v>0.600000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>
              <a:defRPr b="0" i="0" strike="noStrike" sz="2600" u="none">
                <a:solidFill>
                  <a:srgbClr val="000000"/>
                </a:solidFill>
                <a:effectLst/>
                <a:latin typeface="Helvetica Light"/>
              </a:defRPr>
            </a:pPr>
            <a:r>
              <a:rPr b="0" i="0" strike="noStrike" sz="2600" u="none">
                <a:solidFill>
                  <a:srgbClr val="000000"/>
                </a:solidFill>
                <a:effectLst/>
                <a:latin typeface="Helvetica Light"/>
              </a:rPr>
              <a:t>Co-workings</a:t>
            </a:r>
          </a:p>
        </c:rich>
      </c:tx>
      <c:layout>
        <c:manualLayout>
          <c:xMode val="edge"/>
          <c:yMode val="edge"/>
          <c:x val="0.230366"/>
          <c:y val="0.005"/>
          <c:w val="0.539268"/>
          <c:h val="0.169736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00552146"/>
          <c:y val="0.169736"/>
          <c:w val="0.988957"/>
          <c:h val="0.82565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num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blipFill rotWithShape="1">
                <a:blip r:embed="rId3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</c:dLbls>
          <c:cat>
            <c:strRef>
              <c:f>Sheet1!$B$1:$C$1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0.450000</c:v>
                </c:pt>
                <c:pt idx="1">
                  <c:v>0.550000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>
              <a:defRPr b="0" i="0" strike="noStrike" sz="2600" u="none">
                <a:solidFill>
                  <a:srgbClr val="000000"/>
                </a:solidFill>
                <a:effectLst/>
                <a:latin typeface="Helvetica Light"/>
              </a:defRPr>
            </a:pPr>
            <a:r>
              <a:rPr b="0" i="0" strike="noStrike" sz="2600" u="none">
                <a:solidFill>
                  <a:srgbClr val="000000"/>
                </a:solidFill>
                <a:effectLst/>
                <a:latin typeface="Helvetica Light"/>
              </a:rPr>
              <a:t>Hackspaces</a:t>
            </a:r>
          </a:p>
        </c:rich>
      </c:tx>
      <c:layout>
        <c:manualLayout>
          <c:xMode val="edge"/>
          <c:yMode val="edge"/>
          <c:x val="0.188929"/>
          <c:y val="0.005"/>
          <c:w val="0.622143"/>
          <c:h val="0.19054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005"/>
          <c:y val="0.19054"/>
          <c:w val="0.992159"/>
          <c:h val="0.80627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num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blipFill rotWithShape="1">
                <a:blip r:embed="rId3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</c:dLbls>
          <c:cat>
            <c:strRef>
              <c:f>Sheet1!$B$1:$C$1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0.860000</c:v>
                </c:pt>
                <c:pt idx="1">
                  <c:v>0.140000</c:v>
                </c:pt>
              </c:numCache>
            </c:numRef>
          </c:val>
        </c:ser>
        <c:firstSliceAng val="0"/>
      </c:pieChart>
      <c:spPr>
        <a:solidFill>
          <a:srgbClr val="FFFFFF"/>
        </a:solidFill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.jpe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chart" Target="../charts/chart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9729">
              <a:defRPr sz="5200"/>
            </a:lvl1pPr>
          </a:lstStyle>
          <a:p>
            <a:pPr lvl="0">
              <a:defRPr sz="1800"/>
            </a:pPr>
            <a:r>
              <a:rPr sz="5200"/>
              <a:t>Anti-cafes, Co-workings, Hackerspaces in Russia: Audiences, Activities, and Interests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5566023"/>
            <a:ext cx="10464800" cy="121255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Gleb Suvorov </a:t>
            </a:r>
            <a:endParaRPr sz="3200"/>
          </a:p>
          <a:p>
            <a:pPr lvl="0">
              <a:defRPr sz="1800"/>
            </a:pPr>
            <a:r>
              <a:rPr sz="3200"/>
              <a:t>Teplitsa of Social Technologies</a:t>
            </a:r>
          </a:p>
        </p:txBody>
      </p:sp>
      <p:pic>
        <p:nvPicPr>
          <p:cNvPr id="34" name="image0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1275" y="6954019"/>
            <a:ext cx="2762250" cy="2071688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/>
          <p:nvPr/>
        </p:nvSpPr>
        <p:spPr>
          <a:xfrm>
            <a:off x="1853850" y="9201150"/>
            <a:ext cx="962730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pPr lvl="0">
              <a:defRPr sz="1800"/>
            </a:pPr>
            <a:r>
              <a:rPr sz="1500"/>
              <a:t>GARAGES, KITCHENS, &amp; HACKERSPACES: THE SPACES AND NARRATIVES OF THE NEW INNOVATION, 2014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xfrm>
            <a:off x="952500" y="444500"/>
            <a:ext cx="11099800" cy="144377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Music</a:t>
            </a:r>
          </a:p>
        </p:txBody>
      </p:sp>
      <p:pic>
        <p:nvPicPr>
          <p:cNvPr id="88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89"/>
          <p:cNvSpPr/>
          <p:nvPr/>
        </p:nvSpPr>
        <p:spPr>
          <a:xfrm>
            <a:off x="792066" y="2316715"/>
            <a:ext cx="2434313" cy="5257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Сплин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Metallica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NA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Алиса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Apocalyptica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Bob Marley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Dangerkids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MC 1.8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Без названия 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Nina Simone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Rammstein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Аквариум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Satyricon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Skillet</a:t>
            </a:r>
          </a:p>
        </p:txBody>
      </p:sp>
      <p:sp>
        <p:nvSpPr>
          <p:cNvPr id="90" name="Shape 90"/>
          <p:cNvSpPr/>
          <p:nvPr/>
        </p:nvSpPr>
        <p:spPr>
          <a:xfrm>
            <a:off x="3812971" y="2132565"/>
            <a:ext cx="3514041" cy="56261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The Beatles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David Garrett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Death From Above 1979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25/17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Oasis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The Jackson 5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Ленинград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Ляпис Трубецкой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Неизвестен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Led Zeppelin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Гражданская Оборона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Земфира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Shape 91"/>
          <p:cNvSpPr/>
          <p:nvPr/>
        </p:nvSpPr>
        <p:spPr>
          <a:xfrm>
            <a:off x="7913604" y="2316715"/>
            <a:ext cx="4655516" cy="5257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Нейромонах Феофан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Самое Большое Простое Число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AC/DC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Arctic Monkeys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Disturbed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Leonard Cohen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Ludovico Einaudi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Aphex Twin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Boston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Brock Berrigan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Destiny's Child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Flёur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Guns N' Roses</a:t>
            </a:r>
            <a:endParaRPr sz="24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2400">
                <a:solidFill>
                  <a:srgbClr val="FFFFFF"/>
                </a:solidFill>
              </a:rPr>
              <a:t>In Flames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creenshot 2014-09-26 06.48.3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81727"/>
            <a:ext cx="13004801" cy="810632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>
            <p:ph type="title"/>
          </p:nvPr>
        </p:nvSpPr>
        <p:spPr>
          <a:xfrm>
            <a:off x="952500" y="-136943"/>
            <a:ext cx="11099800" cy="164356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Friends</a:t>
            </a:r>
          </a:p>
        </p:txBody>
      </p:sp>
      <p:pic>
        <p:nvPicPr>
          <p:cNvPr id="95" name="image10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Social networks</a:t>
            </a:r>
          </a:p>
        </p:txBody>
      </p:sp>
      <p:pic>
        <p:nvPicPr>
          <p:cNvPr id="98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99"/>
          <p:cNvSpPr/>
          <p:nvPr/>
        </p:nvSpPr>
        <p:spPr>
          <a:xfrm>
            <a:off x="1182877" y="4641849"/>
            <a:ext cx="10639045" cy="4699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the big impressive image of backspace spb social network to be placed here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xfrm>
            <a:off x="952500" y="403177"/>
            <a:ext cx="11099800" cy="164356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History</a:t>
            </a:r>
          </a:p>
        </p:txBody>
      </p:sp>
      <p:pic>
        <p:nvPicPr>
          <p:cNvPr id="38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imag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9802" y="1984607"/>
            <a:ext cx="2626071" cy="1969553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/>
          <p:nvPr/>
        </p:nvSpPr>
        <p:spPr>
          <a:xfrm>
            <a:off x="4168115" y="2645533"/>
            <a:ext cx="80677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2005, San Francisco Coworking Space</a:t>
            </a:r>
          </a:p>
        </p:txBody>
      </p:sp>
      <p:pic>
        <p:nvPicPr>
          <p:cNvPr id="41" name="image2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64317" y="4111943"/>
            <a:ext cx="1717041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hape 42"/>
          <p:cNvSpPr/>
          <p:nvPr/>
        </p:nvSpPr>
        <p:spPr>
          <a:xfrm>
            <a:off x="4141556" y="4931093"/>
            <a:ext cx="562036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2008, Tower, Yekaterinburg</a:t>
            </a:r>
          </a:p>
        </p:txBody>
      </p:sp>
      <p:pic>
        <p:nvPicPr>
          <p:cNvPr id="43" name="pasted-image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09802" y="6555727"/>
            <a:ext cx="2626071" cy="262607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4442622" y="7544913"/>
            <a:ext cx="501822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2011, Ziferblat, Moscow</a:t>
            </a:r>
          </a:p>
        </p:txBody>
      </p:sp>
      <p:sp>
        <p:nvSpPr>
          <p:cNvPr id="45" name="Shape 45"/>
          <p:cNvSpPr/>
          <p:nvPr/>
        </p:nvSpPr>
        <p:spPr>
          <a:xfrm>
            <a:off x="9626086" y="8463150"/>
            <a:ext cx="1688898" cy="469901"/>
          </a:xfrm>
          <a:prstGeom prst="rect">
            <a:avLst/>
          </a:prstGeom>
          <a:blipFill>
            <a:blip r:embed="rId6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$4-$8 в час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creenshot 2014-09-26 03.29.1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36796" y="1656521"/>
            <a:ext cx="6027824" cy="4659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Screenshot 2014-09-26 02.57.01.png"/>
          <p:cNvPicPr/>
          <p:nvPr/>
        </p:nvPicPr>
        <p:blipFill>
          <a:blip r:embed="rId3">
            <a:extLst/>
          </a:blip>
          <a:srcRect l="0" t="1075" r="2526" b="1075"/>
          <a:stretch>
            <a:fillRect/>
          </a:stretch>
        </p:blipFill>
        <p:spPr>
          <a:xfrm>
            <a:off x="29181" y="1557143"/>
            <a:ext cx="8096541" cy="555258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>
            <p:ph type="title"/>
          </p:nvPr>
        </p:nvSpPr>
        <p:spPr>
          <a:xfrm>
            <a:off x="952500" y="165618"/>
            <a:ext cx="11099800" cy="15974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Data</a:t>
            </a:r>
          </a:p>
        </p:txBody>
      </p:sp>
      <p:pic>
        <p:nvPicPr>
          <p:cNvPr id="50" name="Screenshot 2014-09-26 02.59.44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86651" y="3970684"/>
            <a:ext cx="7645804" cy="4769930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image10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Russia 2014</a:t>
            </a:r>
          </a:p>
        </p:txBody>
      </p:sp>
      <p:pic>
        <p:nvPicPr>
          <p:cNvPr id="54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/>
          <p:nvPr/>
        </p:nvSpPr>
        <p:spPr>
          <a:xfrm>
            <a:off x="6631144" y="3167242"/>
            <a:ext cx="6290199" cy="2540017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b="1" sz="4000">
                <a:solidFill>
                  <a:srgbClr val="FFFFFF"/>
                </a:solidFill>
              </a:rPr>
              <a:t>Co-workings</a:t>
            </a:r>
            <a:r>
              <a:rPr sz="4000">
                <a:solidFill>
                  <a:srgbClr val="FFFFFF"/>
                </a:solidFill>
              </a:rPr>
              <a:t> (388 groups)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total alive - </a:t>
            </a:r>
            <a:r>
              <a:rPr b="1" sz="4000">
                <a:solidFill>
                  <a:srgbClr val="FFFFFF"/>
                </a:solidFill>
              </a:rPr>
              <a:t>100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Moscow - 20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St.-Petersburg - 8</a:t>
            </a:r>
          </a:p>
        </p:txBody>
      </p:sp>
      <p:sp>
        <p:nvSpPr>
          <p:cNvPr id="56" name="Shape 56"/>
          <p:cNvSpPr/>
          <p:nvPr/>
        </p:nvSpPr>
        <p:spPr>
          <a:xfrm>
            <a:off x="106040" y="3167242"/>
            <a:ext cx="6290200" cy="2540017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b="1" sz="4000">
                <a:solidFill>
                  <a:srgbClr val="FFFFFF"/>
                </a:solidFill>
              </a:rPr>
              <a:t>Anticafes</a:t>
            </a:r>
            <a:r>
              <a:rPr sz="4000">
                <a:solidFill>
                  <a:srgbClr val="FFFFFF"/>
                </a:solidFill>
              </a:rPr>
              <a:t> (811 groups)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total alive - </a:t>
            </a:r>
            <a:r>
              <a:rPr b="1" sz="4000">
                <a:solidFill>
                  <a:srgbClr val="FFFFFF"/>
                </a:solidFill>
              </a:rPr>
              <a:t>300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Moscow - 90</a:t>
            </a:r>
            <a:endParaRPr sz="4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4000">
                <a:solidFill>
                  <a:srgbClr val="FFFFFF"/>
                </a:solidFill>
              </a:rPr>
              <a:t>St.-Petersburg - 38</a:t>
            </a:r>
          </a:p>
        </p:txBody>
      </p:sp>
      <p:sp>
        <p:nvSpPr>
          <p:cNvPr id="57" name="Shape 57"/>
          <p:cNvSpPr/>
          <p:nvPr/>
        </p:nvSpPr>
        <p:spPr>
          <a:xfrm>
            <a:off x="4177860" y="6270993"/>
            <a:ext cx="4649080" cy="1320816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b="1" sz="4000">
                <a:solidFill>
                  <a:srgbClr val="FFFFFF"/>
                </a:solidFill>
              </a:rPr>
              <a:t>Hackerspaces</a:t>
            </a:r>
            <a:r>
              <a:rPr sz="4000">
                <a:solidFill>
                  <a:srgbClr val="FFFFFF"/>
                </a:solidFill>
              </a:rPr>
              <a:t> about </a:t>
            </a:r>
            <a:r>
              <a:rPr b="1" sz="4000">
                <a:solidFill>
                  <a:srgbClr val="FFFFFF"/>
                </a:solidFill>
              </a:rPr>
              <a:t>20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creenshot 2014-09-26 03.36.1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49838"/>
            <a:ext cx="13004801" cy="6132565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>
            <p:ph type="title"/>
          </p:nvPr>
        </p:nvSpPr>
        <p:spPr>
          <a:xfrm>
            <a:off x="952500" y="43628"/>
            <a:ext cx="11099800" cy="17856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Geography</a:t>
            </a:r>
          </a:p>
        </p:txBody>
      </p:sp>
      <p:pic>
        <p:nvPicPr>
          <p:cNvPr id="61" name="image10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1754458" y="5486397"/>
            <a:ext cx="2624235" cy="533406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b="1" sz="2800">
                <a:solidFill>
                  <a:srgbClr val="FFFFFF"/>
                </a:solidFill>
              </a:rPr>
              <a:t>20</a:t>
            </a:r>
            <a:r>
              <a:rPr sz="2800">
                <a:solidFill>
                  <a:srgbClr val="FFFFFF"/>
                </a:solidFill>
              </a:rPr>
              <a:t>% in Moscow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Numbers</a:t>
            </a:r>
          </a:p>
        </p:txBody>
      </p:sp>
      <p:pic>
        <p:nvPicPr>
          <p:cNvPr id="65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/>
        </p:nvSpPr>
        <p:spPr>
          <a:xfrm>
            <a:off x="685201" y="3123347"/>
            <a:ext cx="11634398" cy="19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numCol="3" spcCol="581719" anchor="ctr"/>
          <a:lstStyle/>
          <a:p>
            <a:pPr lvl="0" marL="444500" indent="-444500" algn="l">
              <a:lnSpc>
                <a:spcPct val="120000"/>
              </a:lnSpc>
              <a:buSzPct val="75000"/>
              <a:buChar char="•"/>
              <a:defRPr sz="1800"/>
            </a:pPr>
            <a:r>
              <a:rPr sz="3600"/>
              <a:t>Anticafes   </a:t>
            </a:r>
            <a:r>
              <a:rPr b="1" sz="3600"/>
              <a:t>800 000</a:t>
            </a:r>
            <a:r>
              <a:rPr sz="3600"/>
              <a:t> fans</a:t>
            </a:r>
            <a:endParaRPr sz="3600"/>
          </a:p>
          <a:p>
            <a:pPr lvl="0" marL="444500" indent="-444500" algn="l">
              <a:lnSpc>
                <a:spcPct val="120000"/>
              </a:lnSpc>
              <a:buSzPct val="75000"/>
              <a:buChar char="•"/>
              <a:defRPr sz="1800"/>
            </a:pPr>
            <a:r>
              <a:rPr sz="3600"/>
              <a:t>Co-workings </a:t>
            </a:r>
            <a:r>
              <a:rPr b="1" sz="3600"/>
              <a:t>80 000</a:t>
            </a:r>
            <a:r>
              <a:rPr sz="3600"/>
              <a:t> fans</a:t>
            </a:r>
            <a:endParaRPr sz="3600"/>
          </a:p>
          <a:p>
            <a:pPr lvl="0" marL="444500" indent="-444500" algn="l">
              <a:lnSpc>
                <a:spcPct val="120000"/>
              </a:lnSpc>
              <a:buSzPct val="75000"/>
              <a:buChar char="•"/>
              <a:defRPr sz="1800"/>
            </a:pPr>
            <a:r>
              <a:rPr sz="3600"/>
              <a:t>Hackerspaces </a:t>
            </a:r>
            <a:r>
              <a:rPr b="1" sz="3600"/>
              <a:t>4400</a:t>
            </a:r>
            <a:r>
              <a:rPr sz="3600"/>
              <a:t> fans</a:t>
            </a:r>
          </a:p>
        </p:txBody>
      </p:sp>
      <p:sp>
        <p:nvSpPr>
          <p:cNvPr id="67" name="Shape 67"/>
          <p:cNvSpPr/>
          <p:nvPr/>
        </p:nvSpPr>
        <p:spPr>
          <a:xfrm>
            <a:off x="2405030" y="6945610"/>
            <a:ext cx="8194740" cy="508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e.g. about 1% of active population might be involved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xfrm>
            <a:off x="952500" y="57364"/>
            <a:ext cx="11099800" cy="2159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Sex ratio</a:t>
            </a:r>
          </a:p>
        </p:txBody>
      </p:sp>
      <p:pic>
        <p:nvPicPr>
          <p:cNvPr id="70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71" name="Chart 71"/>
          <p:cNvGraphicFramePr/>
          <p:nvPr/>
        </p:nvGraphicFramePr>
        <p:xfrm>
          <a:off x="4159250" y="3060700"/>
          <a:ext cx="4686300" cy="53848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72" name="Chart 72"/>
          <p:cNvGraphicFramePr/>
          <p:nvPr/>
        </p:nvGraphicFramePr>
        <p:xfrm>
          <a:off x="386159" y="2100173"/>
          <a:ext cx="3435680" cy="411521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4"/>
          </a:graphicData>
        </a:graphic>
      </p:graphicFrame>
      <p:graphicFrame>
        <p:nvGraphicFramePr>
          <p:cNvPr id="73" name="Chart 73"/>
          <p:cNvGraphicFramePr/>
          <p:nvPr/>
        </p:nvGraphicFramePr>
        <p:xfrm>
          <a:off x="9697831" y="3043850"/>
          <a:ext cx="2979080" cy="36659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5"/>
          </a:graphicData>
        </a:graphic>
      </p:graphicFrame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title"/>
          </p:nvPr>
        </p:nvSpPr>
        <p:spPr>
          <a:xfrm>
            <a:off x="952500" y="89626"/>
            <a:ext cx="11099800" cy="164356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Age</a:t>
            </a:r>
          </a:p>
        </p:txBody>
      </p:sp>
      <p:pic>
        <p:nvPicPr>
          <p:cNvPr id="76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Screenshot 2014-09-26 04.19.2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2009580"/>
            <a:ext cx="13004801" cy="5717087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846248" y="8002858"/>
            <a:ext cx="3214727" cy="4699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Anticafes: Females, 20</a:t>
            </a:r>
          </a:p>
        </p:txBody>
      </p:sp>
      <p:sp>
        <p:nvSpPr>
          <p:cNvPr id="79" name="Shape 79"/>
          <p:cNvSpPr/>
          <p:nvPr/>
        </p:nvSpPr>
        <p:spPr>
          <a:xfrm>
            <a:off x="4578087" y="8002858"/>
            <a:ext cx="2332941" cy="469901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Co-workings: 24</a:t>
            </a:r>
          </a:p>
        </p:txBody>
      </p:sp>
      <p:sp>
        <p:nvSpPr>
          <p:cNvPr id="80" name="Shape 80"/>
          <p:cNvSpPr/>
          <p:nvPr/>
        </p:nvSpPr>
        <p:spPr>
          <a:xfrm>
            <a:off x="7428140" y="8002960"/>
            <a:ext cx="3586887" cy="469901"/>
          </a:xfrm>
          <a:prstGeom prst="rect">
            <a:avLst/>
          </a:prstGeom>
          <a:blipFill>
            <a:blip r:embed="rId6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Hackerspaces: Males, 28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Interests</a:t>
            </a:r>
          </a:p>
        </p:txBody>
      </p:sp>
      <p:pic>
        <p:nvPicPr>
          <p:cNvPr id="83" name="image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6876" y="8002960"/>
            <a:ext cx="1165055" cy="1643560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84"/>
          <p:cNvSpPr/>
          <p:nvPr/>
        </p:nvSpPr>
        <p:spPr>
          <a:xfrm>
            <a:off x="2788337" y="2654300"/>
            <a:ext cx="3277323" cy="444500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25400" dist="25400" dir="2388334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Music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Psychology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Tourism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Photography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movies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Coding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sport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electronics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books</a:t>
            </a:r>
          </a:p>
        </p:txBody>
      </p:sp>
      <p:sp>
        <p:nvSpPr>
          <p:cNvPr id="85" name="Shape 85"/>
          <p:cNvSpPr/>
          <p:nvPr/>
        </p:nvSpPr>
        <p:spPr>
          <a:xfrm>
            <a:off x="6948992" y="2895600"/>
            <a:ext cx="2816861" cy="3962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25400" dist="25400" dir="2388334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Mathematica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snowboarding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IT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business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bikes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family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Philosophy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FFFFFF"/>
                </a:solidFill>
              </a:rPr>
              <a:t>Linux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